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E707D-CE32-4D2B-A6D8-80BE6C51A262}" v="28" dt="2023-12-14T18:46:07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C40A8FD5-CCBE-C048-0016-157815FEB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5" r="1" b="15243"/>
          <a:stretch/>
        </p:blipFill>
        <p:spPr>
          <a:xfrm>
            <a:off x="20" y="10"/>
            <a:ext cx="11419052" cy="685799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EFDB412-E777-0078-F60F-DCE1A485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82194" y="3050852"/>
            <a:ext cx="6858001" cy="756295"/>
          </a:xfrm>
          <a:prstGeom prst="rect">
            <a:avLst/>
          </a:prstGeom>
          <a:ln>
            <a:noFill/>
          </a:ln>
          <a:effectLst>
            <a:outerShdw blurRad="203200" dist="101600" dir="93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, Carattere, bianco e nero, schermata&#10;&#10;Descrizione generata automaticamente">
            <a:extLst>
              <a:ext uri="{FF2B5EF4-FFF2-40B4-BE49-F238E27FC236}">
                <a16:creationId xmlns:a16="http://schemas.microsoft.com/office/drawing/2014/main" id="{E454C69C-207B-848F-B99F-6DE01109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89" y="457200"/>
            <a:ext cx="612742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estiti, cartone animato, schermata&#10;&#10;Descrizione generata automaticamente">
            <a:extLst>
              <a:ext uri="{FF2B5EF4-FFF2-40B4-BE49-F238E27FC236}">
                <a16:creationId xmlns:a16="http://schemas.microsoft.com/office/drawing/2014/main" id="{D02B292E-B470-D412-BB83-00BEFD2E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 r="2" b="2"/>
          <a:stretch/>
        </p:blipFill>
        <p:spPr>
          <a:xfrm>
            <a:off x="3415768" y="10"/>
            <a:ext cx="725223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" y="1373068"/>
            <a:ext cx="3279595" cy="48636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buNone/>
            </a:pPr>
            <a:r>
              <a:rPr lang="en-US" sz="1200" b="1" dirty="0">
                <a:ea typeface="+mn-lt"/>
                <a:cs typeface="+mn-lt"/>
              </a:rPr>
              <a:t>Per </a:t>
            </a:r>
            <a:r>
              <a:rPr lang="en-US" sz="1200" b="1" err="1">
                <a:ea typeface="+mn-lt"/>
                <a:cs typeface="+mn-lt"/>
              </a:rPr>
              <a:t>proteggerti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dagli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attacchi</a:t>
            </a:r>
            <a:r>
              <a:rPr lang="en-US" sz="1200" b="1" dirty="0">
                <a:ea typeface="+mn-lt"/>
                <a:cs typeface="+mn-lt"/>
              </a:rPr>
              <a:t> di </a:t>
            </a:r>
            <a:r>
              <a:rPr lang="en-US" sz="1200" b="1" err="1">
                <a:ea typeface="+mn-lt"/>
                <a:cs typeface="+mn-lt"/>
              </a:rPr>
              <a:t>quishing</a:t>
            </a:r>
            <a:r>
              <a:rPr lang="en-US" sz="1200" b="1" dirty="0">
                <a:ea typeface="+mn-lt"/>
                <a:cs typeface="+mn-lt"/>
              </a:rPr>
              <a:t>, </a:t>
            </a:r>
            <a:r>
              <a:rPr lang="en-US" sz="1200" b="1" err="1">
                <a:ea typeface="+mn-lt"/>
                <a:cs typeface="+mn-lt"/>
              </a:rPr>
              <a:t>segui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queste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linee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guida</a:t>
            </a:r>
            <a:r>
              <a:rPr lang="en-US" sz="1200" b="1" dirty="0">
                <a:ea typeface="+mn-lt"/>
                <a:cs typeface="+mn-lt"/>
              </a:rPr>
              <a:t>:</a:t>
            </a:r>
            <a:endParaRPr lang="en-US" sz="1200" b="1" dirty="0">
              <a:cs typeface="Calibri"/>
            </a:endParaRPr>
          </a:p>
          <a:p>
            <a:pPr defTabSz="914400">
              <a:lnSpc>
                <a:spcPct val="90000"/>
              </a:lnSpc>
            </a:pPr>
            <a:r>
              <a:rPr lang="en-US" sz="1200" dirty="0" err="1">
                <a:ea typeface="+mn-lt"/>
                <a:cs typeface="+mn-lt"/>
              </a:rPr>
              <a:t>Scansiona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codici</a:t>
            </a:r>
            <a:r>
              <a:rPr lang="en-US" sz="1200" dirty="0">
                <a:ea typeface="+mn-lt"/>
                <a:cs typeface="+mn-lt"/>
              </a:rPr>
              <a:t> QR con cautela: Prima di </a:t>
            </a:r>
            <a:r>
              <a:rPr lang="en-US" sz="1200" dirty="0" err="1">
                <a:ea typeface="+mn-lt"/>
                <a:cs typeface="+mn-lt"/>
              </a:rPr>
              <a:t>scansionare</a:t>
            </a:r>
            <a:r>
              <a:rPr lang="en-US" sz="1200" dirty="0">
                <a:ea typeface="+mn-lt"/>
                <a:cs typeface="+mn-lt"/>
              </a:rPr>
              <a:t> un </a:t>
            </a:r>
            <a:r>
              <a:rPr lang="en-US" sz="1200" dirty="0" err="1">
                <a:ea typeface="+mn-lt"/>
                <a:cs typeface="+mn-lt"/>
              </a:rPr>
              <a:t>codice</a:t>
            </a:r>
            <a:r>
              <a:rPr lang="en-US" sz="1200" dirty="0">
                <a:ea typeface="+mn-lt"/>
                <a:cs typeface="+mn-lt"/>
              </a:rPr>
              <a:t> QR, </a:t>
            </a:r>
            <a:r>
              <a:rPr lang="en-US" sz="1200" dirty="0" err="1">
                <a:ea typeface="+mn-lt"/>
                <a:cs typeface="+mn-lt"/>
              </a:rPr>
              <a:t>prenditi</a:t>
            </a:r>
            <a:r>
              <a:rPr lang="en-US" sz="1200" dirty="0">
                <a:ea typeface="+mn-lt"/>
                <a:cs typeface="+mn-lt"/>
              </a:rPr>
              <a:t> un </a:t>
            </a:r>
            <a:r>
              <a:rPr lang="en-US" sz="1200" dirty="0" err="1">
                <a:ea typeface="+mn-lt"/>
                <a:cs typeface="+mn-lt"/>
              </a:rPr>
              <a:t>momento</a:t>
            </a:r>
            <a:r>
              <a:rPr lang="en-US" sz="1200" dirty="0">
                <a:ea typeface="+mn-lt"/>
                <a:cs typeface="+mn-lt"/>
              </a:rPr>
              <a:t> per </a:t>
            </a:r>
            <a:r>
              <a:rPr lang="en-US" sz="1200" dirty="0" err="1">
                <a:ea typeface="+mn-lt"/>
                <a:cs typeface="+mn-lt"/>
              </a:rPr>
              <a:t>valutare</a:t>
            </a:r>
            <a:r>
              <a:rPr lang="en-US" sz="1200" dirty="0">
                <a:ea typeface="+mn-lt"/>
                <a:cs typeface="+mn-lt"/>
              </a:rPr>
              <a:t> il </a:t>
            </a:r>
            <a:r>
              <a:rPr lang="en-US" sz="1200" dirty="0" err="1">
                <a:ea typeface="+mn-lt"/>
                <a:cs typeface="+mn-lt"/>
              </a:rPr>
              <a:t>suo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contesto</a:t>
            </a:r>
            <a:r>
              <a:rPr lang="en-US" sz="1200" dirty="0">
                <a:ea typeface="+mn-lt"/>
                <a:cs typeface="+mn-lt"/>
              </a:rPr>
              <a:t> e la </a:t>
            </a:r>
            <a:r>
              <a:rPr lang="en-US" sz="1200" dirty="0" err="1">
                <a:ea typeface="+mn-lt"/>
                <a:cs typeface="+mn-lt"/>
              </a:rPr>
              <a:t>sua</a:t>
            </a:r>
            <a:r>
              <a:rPr lang="en-US" sz="1200" dirty="0">
                <a:ea typeface="+mn-lt"/>
                <a:cs typeface="+mn-lt"/>
              </a:rPr>
              <a:t> origine. </a:t>
            </a:r>
            <a:r>
              <a:rPr lang="en-US" sz="1200" dirty="0" err="1">
                <a:ea typeface="+mn-lt"/>
                <a:cs typeface="+mn-lt"/>
              </a:rPr>
              <a:t>Controlla</a:t>
            </a:r>
            <a:r>
              <a:rPr lang="en-US" sz="1200" dirty="0">
                <a:ea typeface="+mn-lt"/>
                <a:cs typeface="+mn-lt"/>
              </a:rPr>
              <a:t> se </a:t>
            </a:r>
            <a:r>
              <a:rPr lang="en-US" sz="1200" dirty="0" err="1">
                <a:ea typeface="+mn-lt"/>
                <a:cs typeface="+mn-lt"/>
              </a:rPr>
              <a:t>proviene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una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fonte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attendibile</a:t>
            </a:r>
            <a:r>
              <a:rPr lang="en-US" sz="1200" dirty="0">
                <a:ea typeface="+mn-lt"/>
                <a:cs typeface="+mn-lt"/>
              </a:rPr>
              <a:t> o se è </a:t>
            </a:r>
            <a:r>
              <a:rPr lang="en-US" sz="1200" dirty="0" err="1">
                <a:ea typeface="+mn-lt"/>
                <a:cs typeface="+mn-lt"/>
              </a:rPr>
              <a:t>associato</a:t>
            </a:r>
            <a:r>
              <a:rPr lang="en-US" sz="1200" dirty="0">
                <a:ea typeface="+mn-lt"/>
                <a:cs typeface="+mn-lt"/>
              </a:rPr>
              <a:t> a </a:t>
            </a:r>
            <a:r>
              <a:rPr lang="en-US" sz="1200" dirty="0" err="1">
                <a:ea typeface="+mn-lt"/>
                <a:cs typeface="+mn-lt"/>
              </a:rPr>
              <a:t>un'e</a:t>
            </a:r>
            <a:r>
              <a:rPr lang="en-US" sz="1200" dirty="0">
                <a:ea typeface="+mn-lt"/>
                <a:cs typeface="+mn-lt"/>
              </a:rPr>
              <a:t>-mail o </a:t>
            </a:r>
            <a:r>
              <a:rPr lang="en-US" sz="1200" dirty="0" err="1">
                <a:ea typeface="+mn-lt"/>
                <a:cs typeface="+mn-lt"/>
              </a:rPr>
              <a:t>messaggio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sospetto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defTabSz="914400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</a:rPr>
              <a:t>Valida la </a:t>
            </a:r>
            <a:r>
              <a:rPr lang="en-US" sz="1200" dirty="0" err="1">
                <a:ea typeface="+mn-lt"/>
                <a:cs typeface="+mn-lt"/>
              </a:rPr>
              <a:t>destinazione</a:t>
            </a:r>
            <a:r>
              <a:rPr lang="en-US" sz="1200" dirty="0">
                <a:ea typeface="+mn-lt"/>
                <a:cs typeface="+mn-lt"/>
              </a:rPr>
              <a:t>: Non </a:t>
            </a:r>
            <a:r>
              <a:rPr lang="en-US" sz="1200" dirty="0" err="1">
                <a:ea typeface="+mn-lt"/>
                <a:cs typeface="+mn-lt"/>
              </a:rPr>
              <a:t>seguire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ciecamente</a:t>
            </a:r>
            <a:r>
              <a:rPr lang="en-US" sz="1200" dirty="0">
                <a:ea typeface="+mn-lt"/>
                <a:cs typeface="+mn-lt"/>
              </a:rPr>
              <a:t> il link </a:t>
            </a:r>
            <a:r>
              <a:rPr lang="en-US" sz="1200" dirty="0" err="1">
                <a:ea typeface="+mn-lt"/>
                <a:cs typeface="+mn-lt"/>
              </a:rPr>
              <a:t>fornito</a:t>
            </a:r>
            <a:r>
              <a:rPr lang="en-US" sz="1200" dirty="0">
                <a:ea typeface="+mn-lt"/>
                <a:cs typeface="+mn-lt"/>
              </a:rPr>
              <a:t> dal </a:t>
            </a:r>
            <a:r>
              <a:rPr lang="en-US" sz="1200" dirty="0" err="1">
                <a:ea typeface="+mn-lt"/>
                <a:cs typeface="+mn-lt"/>
              </a:rPr>
              <a:t>codice</a:t>
            </a:r>
            <a:r>
              <a:rPr lang="en-US" sz="1200" dirty="0">
                <a:ea typeface="+mn-lt"/>
                <a:cs typeface="+mn-lt"/>
              </a:rPr>
              <a:t> QR. </a:t>
            </a:r>
            <a:r>
              <a:rPr lang="en-US" sz="1200" dirty="0" err="1">
                <a:ea typeface="+mn-lt"/>
                <a:cs typeface="+mn-lt"/>
              </a:rPr>
              <a:t>Invece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passa</a:t>
            </a:r>
            <a:r>
              <a:rPr lang="en-US" sz="1200" dirty="0">
                <a:ea typeface="+mn-lt"/>
                <a:cs typeface="+mn-lt"/>
              </a:rPr>
              <a:t> il </a:t>
            </a:r>
            <a:r>
              <a:rPr lang="en-US" sz="1200" dirty="0" err="1">
                <a:ea typeface="+mn-lt"/>
                <a:cs typeface="+mn-lt"/>
              </a:rPr>
              <a:t>puntatore</a:t>
            </a:r>
            <a:r>
              <a:rPr lang="en-US" sz="1200" dirty="0">
                <a:ea typeface="+mn-lt"/>
                <a:cs typeface="+mn-lt"/>
              </a:rPr>
              <a:t> del mouse sopra al link per </a:t>
            </a:r>
            <a:r>
              <a:rPr lang="en-US" sz="1200" dirty="0" err="1">
                <a:ea typeface="+mn-lt"/>
                <a:cs typeface="+mn-lt"/>
              </a:rPr>
              <a:t>vedere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l'URL</a:t>
            </a:r>
            <a:r>
              <a:rPr lang="en-US" sz="1200" dirty="0">
                <a:ea typeface="+mn-lt"/>
                <a:cs typeface="+mn-lt"/>
              </a:rPr>
              <a:t> di </a:t>
            </a:r>
            <a:r>
              <a:rPr lang="en-US" sz="1200" dirty="0" err="1">
                <a:ea typeface="+mn-lt"/>
                <a:cs typeface="+mn-lt"/>
              </a:rPr>
              <a:t>destinazione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effettivo</a:t>
            </a:r>
            <a:r>
              <a:rPr lang="en-US" sz="1200" dirty="0">
                <a:ea typeface="+mn-lt"/>
                <a:cs typeface="+mn-lt"/>
              </a:rPr>
              <a:t>. Se </a:t>
            </a:r>
            <a:r>
              <a:rPr lang="en-US" sz="1200" dirty="0" err="1">
                <a:ea typeface="+mn-lt"/>
                <a:cs typeface="+mn-lt"/>
              </a:rPr>
              <a:t>sembra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sospetto</a:t>
            </a:r>
            <a:r>
              <a:rPr lang="en-US" sz="1200" dirty="0">
                <a:ea typeface="+mn-lt"/>
                <a:cs typeface="+mn-lt"/>
              </a:rPr>
              <a:t>, non </a:t>
            </a:r>
            <a:r>
              <a:rPr lang="en-US" sz="1200" dirty="0" err="1">
                <a:ea typeface="+mn-lt"/>
                <a:cs typeface="+mn-lt"/>
              </a:rPr>
              <a:t>procedere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defTabSz="914400">
              <a:lnSpc>
                <a:spcPct val="90000"/>
              </a:lnSpc>
            </a:pPr>
            <a:r>
              <a:rPr lang="en-US" sz="1200" dirty="0" err="1">
                <a:ea typeface="+mn-lt"/>
                <a:cs typeface="+mn-lt"/>
              </a:rPr>
              <a:t>Aggiorna</a:t>
            </a:r>
            <a:r>
              <a:rPr lang="en-US" sz="1200" dirty="0">
                <a:ea typeface="+mn-lt"/>
                <a:cs typeface="+mn-lt"/>
              </a:rPr>
              <a:t> il </a:t>
            </a:r>
            <a:r>
              <a:rPr lang="en-US" sz="1200" dirty="0" err="1">
                <a:ea typeface="+mn-lt"/>
                <a:cs typeface="+mn-lt"/>
              </a:rPr>
              <a:t>tuo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dispositivo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 err="1">
                <a:ea typeface="+mn-lt"/>
                <a:cs typeface="+mn-lt"/>
              </a:rPr>
              <a:t>Tieni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aggiornato</a:t>
            </a:r>
            <a:r>
              <a:rPr lang="en-US" sz="1200" dirty="0">
                <a:ea typeface="+mn-lt"/>
                <a:cs typeface="+mn-lt"/>
              </a:rPr>
              <a:t> il </a:t>
            </a:r>
            <a:r>
              <a:rPr lang="en-US" sz="1200" dirty="0" err="1">
                <a:ea typeface="+mn-lt"/>
                <a:cs typeface="+mn-lt"/>
              </a:rPr>
              <a:t>tuo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sistema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operativo</a:t>
            </a:r>
            <a:r>
              <a:rPr lang="en-US" sz="1200" dirty="0">
                <a:ea typeface="+mn-lt"/>
                <a:cs typeface="+mn-lt"/>
              </a:rPr>
              <a:t> e il software di </a:t>
            </a:r>
            <a:r>
              <a:rPr lang="en-US" sz="1200" dirty="0" err="1">
                <a:ea typeface="+mn-lt"/>
                <a:cs typeface="+mn-lt"/>
              </a:rPr>
              <a:t>sicurezza</a:t>
            </a:r>
            <a:r>
              <a:rPr lang="en-US" sz="1200" dirty="0">
                <a:ea typeface="+mn-lt"/>
                <a:cs typeface="+mn-lt"/>
              </a:rPr>
              <a:t> per </a:t>
            </a:r>
            <a:r>
              <a:rPr lang="en-US" sz="1200" dirty="0" err="1">
                <a:ea typeface="+mn-lt"/>
                <a:cs typeface="+mn-lt"/>
              </a:rPr>
              <a:t>minimizzare</a:t>
            </a:r>
            <a:r>
              <a:rPr lang="en-US" sz="1200" dirty="0">
                <a:ea typeface="+mn-lt"/>
                <a:cs typeface="+mn-lt"/>
              </a:rPr>
              <a:t> il </a:t>
            </a:r>
            <a:r>
              <a:rPr lang="en-US" sz="1200" dirty="0" err="1">
                <a:ea typeface="+mn-lt"/>
                <a:cs typeface="+mn-lt"/>
              </a:rPr>
              <a:t>rischio</a:t>
            </a:r>
            <a:r>
              <a:rPr lang="en-US" sz="1200" dirty="0">
                <a:ea typeface="+mn-lt"/>
                <a:cs typeface="+mn-lt"/>
              </a:rPr>
              <a:t> di </a:t>
            </a:r>
            <a:r>
              <a:rPr lang="en-US" sz="1200" dirty="0" err="1">
                <a:ea typeface="+mn-lt"/>
                <a:cs typeface="+mn-lt"/>
              </a:rPr>
              <a:t>infezioni</a:t>
            </a:r>
            <a:r>
              <a:rPr lang="en-US" sz="1200" dirty="0">
                <a:ea typeface="+mn-lt"/>
                <a:cs typeface="+mn-lt"/>
              </a:rPr>
              <a:t> da malware.</a:t>
            </a:r>
          </a:p>
          <a:p>
            <a:pPr defTabSz="914400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</a:rPr>
              <a:t>Stai </a:t>
            </a:r>
            <a:r>
              <a:rPr lang="en-US" sz="1200" dirty="0" err="1">
                <a:ea typeface="+mn-lt"/>
                <a:cs typeface="+mn-lt"/>
              </a:rPr>
              <a:t>attento</a:t>
            </a:r>
            <a:r>
              <a:rPr lang="en-US" sz="1200" dirty="0">
                <a:ea typeface="+mn-lt"/>
                <a:cs typeface="+mn-lt"/>
              </a:rPr>
              <a:t> alle app </a:t>
            </a:r>
            <a:r>
              <a:rPr lang="en-US" sz="1200" dirty="0" err="1">
                <a:ea typeface="+mn-lt"/>
                <a:cs typeface="+mn-lt"/>
              </a:rPr>
              <a:t>sconosciute</a:t>
            </a:r>
            <a:r>
              <a:rPr lang="en-US" sz="1200" dirty="0">
                <a:ea typeface="+mn-lt"/>
                <a:cs typeface="+mn-lt"/>
              </a:rPr>
              <a:t>: Non </a:t>
            </a:r>
            <a:r>
              <a:rPr lang="en-US" sz="1200" dirty="0" err="1">
                <a:ea typeface="+mn-lt"/>
                <a:cs typeface="+mn-lt"/>
              </a:rPr>
              <a:t>installare</a:t>
            </a:r>
            <a:r>
              <a:rPr lang="en-US" sz="1200" dirty="0">
                <a:ea typeface="+mn-lt"/>
                <a:cs typeface="+mn-lt"/>
              </a:rPr>
              <a:t> app da </a:t>
            </a:r>
            <a:r>
              <a:rPr lang="en-US" sz="1200" dirty="0" err="1">
                <a:ea typeface="+mn-lt"/>
                <a:cs typeface="+mn-lt"/>
              </a:rPr>
              <a:t>fonti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sconosciute</a:t>
            </a:r>
            <a:r>
              <a:rPr lang="en-US" sz="1200" dirty="0">
                <a:ea typeface="+mn-lt"/>
                <a:cs typeface="+mn-lt"/>
              </a:rPr>
              <a:t> o </a:t>
            </a:r>
            <a:r>
              <a:rPr lang="en-US" sz="1200" dirty="0" err="1">
                <a:ea typeface="+mn-lt"/>
                <a:cs typeface="+mn-lt"/>
              </a:rPr>
              <a:t>scansionare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codici</a:t>
            </a:r>
            <a:r>
              <a:rPr lang="en-US" sz="1200" dirty="0">
                <a:ea typeface="+mn-lt"/>
                <a:cs typeface="+mn-lt"/>
              </a:rPr>
              <a:t> QR </a:t>
            </a:r>
            <a:r>
              <a:rPr lang="en-US" sz="1200" dirty="0" err="1">
                <a:ea typeface="+mn-lt"/>
                <a:cs typeface="+mn-lt"/>
              </a:rPr>
              <a:t>che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portano</a:t>
            </a:r>
            <a:r>
              <a:rPr lang="en-US" sz="1200" dirty="0">
                <a:ea typeface="+mn-lt"/>
                <a:cs typeface="+mn-lt"/>
              </a:rPr>
              <a:t> a download di app. </a:t>
            </a:r>
            <a:r>
              <a:rPr lang="en-US" sz="1200" dirty="0" err="1">
                <a:ea typeface="+mn-lt"/>
                <a:cs typeface="+mn-lt"/>
              </a:rPr>
              <a:t>Installa</a:t>
            </a:r>
            <a:r>
              <a:rPr lang="en-US" sz="1200" dirty="0">
                <a:ea typeface="+mn-lt"/>
                <a:cs typeface="+mn-lt"/>
              </a:rPr>
              <a:t> solo app da app store </a:t>
            </a:r>
            <a:r>
              <a:rPr lang="en-US" sz="1200" dirty="0" err="1">
                <a:ea typeface="+mn-lt"/>
                <a:cs typeface="+mn-lt"/>
              </a:rPr>
              <a:t>che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hanno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misure</a:t>
            </a:r>
            <a:r>
              <a:rPr lang="en-US" sz="1200" dirty="0">
                <a:ea typeface="+mn-lt"/>
                <a:cs typeface="+mn-lt"/>
              </a:rPr>
              <a:t> di </a:t>
            </a:r>
            <a:r>
              <a:rPr lang="en-US" sz="1200" dirty="0" err="1">
                <a:ea typeface="+mn-lt"/>
                <a:cs typeface="+mn-lt"/>
              </a:rPr>
              <a:t>sicurezza</a:t>
            </a:r>
            <a:r>
              <a:rPr lang="en-US" sz="1200" dirty="0">
                <a:ea typeface="+mn-lt"/>
                <a:cs typeface="+mn-lt"/>
              </a:rPr>
              <a:t> consolidate.</a:t>
            </a:r>
            <a:endParaRPr lang="it-IT" sz="1200" dirty="0">
              <a:cs typeface="Calibri"/>
            </a:endParaRPr>
          </a:p>
          <a:p>
            <a:pPr defTabSz="914400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</a:rPr>
              <a:t>Sii </a:t>
            </a:r>
            <a:r>
              <a:rPr lang="en-US" sz="1200" dirty="0" err="1">
                <a:ea typeface="+mn-lt"/>
                <a:cs typeface="+mn-lt"/>
              </a:rPr>
              <a:t>vigile</a:t>
            </a:r>
            <a:r>
              <a:rPr lang="en-US" sz="1200" dirty="0">
                <a:ea typeface="+mn-lt"/>
                <a:cs typeface="+mn-lt"/>
              </a:rPr>
              <a:t>: Sii </a:t>
            </a:r>
            <a:r>
              <a:rPr lang="en-US" sz="1200" dirty="0" err="1">
                <a:ea typeface="+mn-lt"/>
                <a:cs typeface="+mn-lt"/>
              </a:rPr>
              <a:t>cauto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nel</a:t>
            </a:r>
            <a:r>
              <a:rPr lang="en-US" sz="1200" dirty="0">
                <a:ea typeface="+mn-lt"/>
                <a:cs typeface="+mn-lt"/>
              </a:rPr>
              <a:t> fare </a:t>
            </a:r>
            <a:r>
              <a:rPr lang="en-US" sz="1200" dirty="0" err="1">
                <a:ea typeface="+mn-lt"/>
                <a:cs typeface="+mn-lt"/>
              </a:rPr>
              <a:t>clic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su</a:t>
            </a:r>
            <a:r>
              <a:rPr lang="en-US" sz="1200" dirty="0">
                <a:ea typeface="+mn-lt"/>
                <a:cs typeface="+mn-lt"/>
              </a:rPr>
              <a:t> link o </a:t>
            </a:r>
            <a:r>
              <a:rPr lang="en-US" sz="1200" dirty="0" err="1">
                <a:ea typeface="+mn-lt"/>
                <a:cs typeface="+mn-lt"/>
              </a:rPr>
              <a:t>scansionare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codici</a:t>
            </a:r>
            <a:r>
              <a:rPr lang="en-US" sz="1200" dirty="0">
                <a:ea typeface="+mn-lt"/>
                <a:cs typeface="+mn-lt"/>
              </a:rPr>
              <a:t> QR, </a:t>
            </a:r>
            <a:r>
              <a:rPr lang="en-US" sz="1200" dirty="0" err="1">
                <a:ea typeface="+mn-lt"/>
                <a:cs typeface="+mn-lt"/>
              </a:rPr>
              <a:t>anche</a:t>
            </a:r>
            <a:r>
              <a:rPr lang="en-US" sz="1200" dirty="0">
                <a:ea typeface="+mn-lt"/>
                <a:cs typeface="+mn-lt"/>
              </a:rPr>
              <a:t> se </a:t>
            </a:r>
            <a:r>
              <a:rPr lang="en-US" sz="1200" dirty="0" err="1">
                <a:ea typeface="+mn-lt"/>
                <a:cs typeface="+mn-lt"/>
              </a:rPr>
              <a:t>sembrano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provenire</a:t>
            </a:r>
            <a:r>
              <a:rPr lang="en-US" sz="1200" dirty="0">
                <a:ea typeface="+mn-lt"/>
                <a:cs typeface="+mn-lt"/>
              </a:rPr>
              <a:t> da </a:t>
            </a:r>
            <a:r>
              <a:rPr lang="en-US" sz="1200" dirty="0" err="1">
                <a:ea typeface="+mn-lt"/>
                <a:cs typeface="+mn-lt"/>
              </a:rPr>
              <a:t>fonti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legittime</a:t>
            </a:r>
            <a:r>
              <a:rPr lang="en-US" sz="1200" dirty="0">
                <a:ea typeface="+mn-lt"/>
                <a:cs typeface="+mn-lt"/>
              </a:rPr>
              <a:t>. </a:t>
            </a:r>
            <a:r>
              <a:rPr lang="en-US" sz="1200" dirty="0" err="1">
                <a:ea typeface="+mn-lt"/>
                <a:cs typeface="+mn-lt"/>
              </a:rPr>
              <a:t>Esercita</a:t>
            </a:r>
            <a:r>
              <a:rPr lang="en-US" sz="1200" dirty="0">
                <a:ea typeface="+mn-lt"/>
                <a:cs typeface="+mn-lt"/>
              </a:rPr>
              <a:t> sempre la </a:t>
            </a:r>
            <a:r>
              <a:rPr lang="en-US" sz="1200" dirty="0" err="1">
                <a:ea typeface="+mn-lt"/>
                <a:cs typeface="+mn-lt"/>
              </a:rPr>
              <a:t>dovuta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diligenza</a:t>
            </a:r>
            <a:r>
              <a:rPr lang="en-US" sz="1200" dirty="0">
                <a:ea typeface="+mn-lt"/>
                <a:cs typeface="+mn-lt"/>
              </a:rPr>
              <a:t> per </a:t>
            </a:r>
            <a:r>
              <a:rPr lang="en-US" sz="1200" dirty="0" err="1">
                <a:ea typeface="+mn-lt"/>
                <a:cs typeface="+mn-lt"/>
              </a:rPr>
              <a:t>proteggere</a:t>
            </a:r>
            <a:r>
              <a:rPr lang="en-US" sz="1200" dirty="0">
                <a:ea typeface="+mn-lt"/>
                <a:cs typeface="+mn-lt"/>
              </a:rPr>
              <a:t> le </a:t>
            </a:r>
            <a:r>
              <a:rPr lang="en-US" sz="1200" dirty="0" err="1">
                <a:ea typeface="+mn-lt"/>
                <a:cs typeface="+mn-lt"/>
              </a:rPr>
              <a:t>tue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informazioni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personali</a:t>
            </a:r>
            <a:r>
              <a:rPr lang="en-US" sz="1200" dirty="0">
                <a:ea typeface="+mn-lt"/>
                <a:cs typeface="+mn-lt"/>
              </a:rPr>
              <a:t> e la </a:t>
            </a:r>
            <a:r>
              <a:rPr lang="en-US" sz="1200" dirty="0" err="1">
                <a:ea typeface="+mn-lt"/>
                <a:cs typeface="+mn-lt"/>
              </a:rPr>
              <a:t>sicurezza</a:t>
            </a:r>
            <a:r>
              <a:rPr lang="en-US" sz="1200" dirty="0">
                <a:ea typeface="+mn-lt"/>
                <a:cs typeface="+mn-lt"/>
              </a:rPr>
              <a:t> del </a:t>
            </a:r>
            <a:r>
              <a:rPr lang="en-US" sz="1200" dirty="0" err="1">
                <a:ea typeface="+mn-lt"/>
                <a:cs typeface="+mn-lt"/>
              </a:rPr>
              <a:t>tuo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dispositivo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marL="0" indent="0" defTabSz="914400">
              <a:lnSpc>
                <a:spcPct val="90000"/>
              </a:lnSpc>
              <a:buNone/>
            </a:pPr>
            <a:endParaRPr lang="en-US" sz="1200">
              <a:cs typeface="Calibri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200">
              <a:cs typeface="Calibri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75BFBA-9384-AB0C-B122-116B2355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1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Ivano Esposito Dipartimento Innovazione e Tecnologia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975DC3-765A-6D1C-DCF2-C8F4C935220A}"/>
              </a:ext>
            </a:extLst>
          </p:cNvPr>
          <p:cNvSpPr txBox="1">
            <a:spLocks/>
          </p:cNvSpPr>
          <p:nvPr/>
        </p:nvSpPr>
        <p:spPr>
          <a:xfrm>
            <a:off x="284427" y="173"/>
            <a:ext cx="3029213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en-US" sz="2400" b="1" dirty="0"/>
              <a:t> Consigli per come </a:t>
            </a:r>
            <a:r>
              <a:rPr lang="en-US" sz="2400" b="1" dirty="0" err="1"/>
              <a:t>difendersi</a:t>
            </a:r>
            <a:r>
              <a:rPr lang="en-US" sz="2400" b="1" dirty="0"/>
              <a:t> dal </a:t>
            </a:r>
            <a:r>
              <a:rPr lang="en-US" sz="2400" b="1" dirty="0" err="1"/>
              <a:t>Quishing</a:t>
            </a:r>
            <a:endParaRPr lang="en-US" sz="2400" b="1" dirty="0">
              <a:ea typeface="Calibri Light" panose="020F03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33</cp:revision>
  <dcterms:created xsi:type="dcterms:W3CDTF">2012-07-30T23:18:30Z</dcterms:created>
  <dcterms:modified xsi:type="dcterms:W3CDTF">2023-12-15T22:26:40Z</dcterms:modified>
</cp:coreProperties>
</file>