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C8C0A2-F6C8-4AF4-8B0B-6BBE38E0F64A}" v="248" dt="2023-12-15T06:26:36.410"/>
    <p1510:client id="{EDAC1BBD-9D6C-432B-8BB4-06EDDCA008CD}" v="12" dt="2023-12-15T06:29:55.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929819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25808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24007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61536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82675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356782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031333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924435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48519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56355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44992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a:t>
            </a:fld>
            <a:endParaRPr lang="en-US" dirty="0"/>
          </a:p>
        </p:txBody>
      </p:sp>
    </p:spTree>
    <p:extLst>
      <p:ext uri="{BB962C8B-B14F-4D97-AF65-F5344CB8AC3E}">
        <p14:creationId xmlns:p14="http://schemas.microsoft.com/office/powerpoint/2010/main" val="104207243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computer, interno, computer&#10;&#10;Descrizione generata automaticamente">
            <a:extLst>
              <a:ext uri="{FF2B5EF4-FFF2-40B4-BE49-F238E27FC236}">
                <a16:creationId xmlns:a16="http://schemas.microsoft.com/office/drawing/2014/main" id="{03CBA770-69AE-B90C-63B9-464FDAF87FA1}"/>
              </a:ext>
            </a:extLst>
          </p:cNvPr>
          <p:cNvPicPr>
            <a:picLocks noChangeAspect="1"/>
          </p:cNvPicPr>
          <p:nvPr/>
        </p:nvPicPr>
        <p:blipFill rotWithShape="1">
          <a:blip r:embed="rId2">
            <a:alphaModFix amt="50000"/>
          </a:blip>
          <a:srcRect t="21839" r="-1" b="21897"/>
          <a:stretch/>
        </p:blipFill>
        <p:spPr>
          <a:xfrm>
            <a:off x="20" y="10"/>
            <a:ext cx="12188930" cy="6857990"/>
          </a:xfrm>
          <a:prstGeom prst="rect">
            <a:avLst/>
          </a:prstGeom>
        </p:spPr>
      </p:pic>
      <p:sp>
        <p:nvSpPr>
          <p:cNvPr id="2" name="Titolo 1"/>
          <p:cNvSpPr>
            <a:spLocks noGrp="1"/>
          </p:cNvSpPr>
          <p:nvPr>
            <p:ph type="ctrTitle"/>
          </p:nvPr>
        </p:nvSpPr>
        <p:spPr>
          <a:xfrm>
            <a:off x="1524000" y="1122363"/>
            <a:ext cx="9144000" cy="3063240"/>
          </a:xfrm>
        </p:spPr>
        <p:txBody>
          <a:bodyPr>
            <a:normAutofit/>
          </a:bodyPr>
          <a:lstStyle/>
          <a:p>
            <a:br>
              <a:rPr lang="en-US" sz="4100">
                <a:ln w="15875">
                  <a:solidFill>
                    <a:srgbClr val="FFFFFF"/>
                  </a:solidFill>
                </a:ln>
                <a:solidFill>
                  <a:schemeClr val="bg1"/>
                </a:solidFill>
              </a:rPr>
            </a:br>
            <a:endParaRPr lang="de-DE" sz="4100" b="1">
              <a:ln w="15875">
                <a:solidFill>
                  <a:srgbClr val="FFFFFF"/>
                </a:solidFill>
              </a:ln>
              <a:solidFill>
                <a:schemeClr val="bg1"/>
              </a:solidFill>
              <a:ea typeface="Calibri Light"/>
              <a:cs typeface="Calibri Light"/>
            </a:endParaRPr>
          </a:p>
          <a:p>
            <a:r>
              <a:rPr lang="de-DE" sz="4100" b="1">
                <a:ln w="15875">
                  <a:solidFill>
                    <a:srgbClr val="FFFFFF"/>
                  </a:solidFill>
                </a:ln>
                <a:solidFill>
                  <a:schemeClr val="bg1"/>
                </a:solidFill>
                <a:ea typeface="+mj-lt"/>
                <a:cs typeface="+mj-lt"/>
              </a:rPr>
              <a:t>Titolo: "Uso dell'Intelligenza Artificiale come difesa Anti-Frode per gli Anziani".</a:t>
            </a:r>
            <a:endParaRPr lang="de-DE" sz="4100" b="1">
              <a:ln w="15875">
                <a:solidFill>
                  <a:srgbClr val="FFFFFF"/>
                </a:solidFill>
              </a:ln>
              <a:solidFill>
                <a:schemeClr val="bg1"/>
              </a:solidFill>
              <a:ea typeface="Calibri Light"/>
              <a:cs typeface="Calibri Light"/>
            </a:endParaRPr>
          </a:p>
          <a:p>
            <a:endParaRPr lang="de-DE" sz="4100" b="1">
              <a:ln w="15875">
                <a:solidFill>
                  <a:srgbClr val="FFFFFF"/>
                </a:solidFill>
              </a:ln>
              <a:solidFill>
                <a:schemeClr val="bg1"/>
              </a:solidFill>
              <a:ea typeface="Calibri Light"/>
              <a:cs typeface="Calibri Light"/>
            </a:endParaRPr>
          </a:p>
        </p:txBody>
      </p:sp>
      <p:sp>
        <p:nvSpPr>
          <p:cNvPr id="3" name="Sottotitolo 2"/>
          <p:cNvSpPr>
            <a:spLocks noGrp="1"/>
          </p:cNvSpPr>
          <p:nvPr>
            <p:ph type="subTitle" idx="1"/>
          </p:nvPr>
        </p:nvSpPr>
        <p:spPr>
          <a:xfrm>
            <a:off x="1527048" y="4599432"/>
            <a:ext cx="9144000" cy="1536192"/>
          </a:xfrm>
        </p:spPr>
        <p:txBody>
          <a:bodyPr>
            <a:normAutofit/>
          </a:bodyPr>
          <a:lstStyle/>
          <a:p>
            <a:r>
              <a:rPr lang="de-DE">
                <a:solidFill>
                  <a:schemeClr val="bg1"/>
                </a:solidFill>
              </a:rPr>
              <a:t>Dipartimento Innovazione e Tecnologia </a:t>
            </a:r>
            <a:endParaRPr lang="it-IT">
              <a:solidFill>
                <a:schemeClr val="bg1"/>
              </a:solidFill>
            </a:endParaRPr>
          </a:p>
          <a:p>
            <a:r>
              <a:rPr lang="de-DE">
                <a:solidFill>
                  <a:schemeClr val="bg1"/>
                </a:solidFill>
              </a:rPr>
              <a:t>Forza Italia Milano</a:t>
            </a:r>
          </a:p>
        </p:txBody>
      </p:sp>
      <p:sp>
        <p:nvSpPr>
          <p:cNvPr id="5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583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schermata, interno, tecnologia&#10;&#10;Descrizione generata automaticamente">
            <a:extLst>
              <a:ext uri="{FF2B5EF4-FFF2-40B4-BE49-F238E27FC236}">
                <a16:creationId xmlns:a16="http://schemas.microsoft.com/office/drawing/2014/main" id="{8C5131FB-1CFF-455F-1247-5818244FAF43}"/>
              </a:ext>
            </a:extLst>
          </p:cNvPr>
          <p:cNvPicPr>
            <a:picLocks noChangeAspect="1"/>
          </p:cNvPicPr>
          <p:nvPr/>
        </p:nvPicPr>
        <p:blipFill rotWithShape="1">
          <a:blip r:embed="rId2"/>
          <a:srcRect t="28274" b="803"/>
          <a:stretch/>
        </p:blipFill>
        <p:spPr>
          <a:xfrm>
            <a:off x="2522356" y="10"/>
            <a:ext cx="9669642" cy="6857990"/>
          </a:xfrm>
          <a:prstGeom prst="rect">
            <a:avLst/>
          </a:prstGeom>
        </p:spPr>
      </p:pic>
      <p:sp>
        <p:nvSpPr>
          <p:cNvPr id="14"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6C01F32-D721-0CB5-121D-72DFA00C4DB2}"/>
              </a:ext>
            </a:extLst>
          </p:cNvPr>
          <p:cNvSpPr>
            <a:spLocks noGrp="1"/>
          </p:cNvSpPr>
          <p:nvPr>
            <p:ph type="title"/>
          </p:nvPr>
        </p:nvSpPr>
        <p:spPr>
          <a:xfrm>
            <a:off x="838200" y="365125"/>
            <a:ext cx="5313763" cy="1899912"/>
          </a:xfrm>
        </p:spPr>
        <p:txBody>
          <a:bodyPr vert="horz" lIns="91440" tIns="45720" rIns="91440" bIns="45720" rtlCol="0" anchor="ctr">
            <a:noAutofit/>
          </a:bodyPr>
          <a:lstStyle/>
          <a:p>
            <a:r>
              <a:rPr lang="de-DE" b="1" dirty="0" err="1">
                <a:ea typeface="+mj-lt"/>
                <a:cs typeface="+mj-lt"/>
              </a:rPr>
              <a:t>Riconoscimento</a:t>
            </a:r>
            <a:r>
              <a:rPr lang="de-DE" b="1" dirty="0">
                <a:ea typeface="+mj-lt"/>
                <a:cs typeface="+mj-lt"/>
              </a:rPr>
              <a:t> delle </a:t>
            </a:r>
            <a:r>
              <a:rPr lang="de-DE" b="1" dirty="0" err="1">
                <a:ea typeface="+mj-lt"/>
                <a:cs typeface="+mj-lt"/>
              </a:rPr>
              <a:t>Truffe</a:t>
            </a:r>
            <a:r>
              <a:rPr lang="de-DE" b="1" dirty="0">
                <a:ea typeface="+mj-lt"/>
                <a:cs typeface="+mj-lt"/>
              </a:rPr>
              <a:t>: </a:t>
            </a:r>
            <a:r>
              <a:rPr lang="de-DE" b="1" dirty="0" err="1">
                <a:ea typeface="+mj-lt"/>
                <a:cs typeface="+mj-lt"/>
              </a:rPr>
              <a:t>l'IA</a:t>
            </a:r>
            <a:r>
              <a:rPr lang="de-DE" b="1" dirty="0">
                <a:ea typeface="+mj-lt"/>
                <a:cs typeface="+mj-lt"/>
              </a:rPr>
              <a:t> e </a:t>
            </a:r>
            <a:r>
              <a:rPr lang="de-DE" b="1" dirty="0" err="1">
                <a:ea typeface="+mj-lt"/>
                <a:cs typeface="+mj-lt"/>
              </a:rPr>
              <a:t>l'analisi</a:t>
            </a:r>
            <a:r>
              <a:rPr lang="de-DE" b="1" dirty="0">
                <a:ea typeface="+mj-lt"/>
                <a:cs typeface="+mj-lt"/>
              </a:rPr>
              <a:t> </a:t>
            </a:r>
            <a:r>
              <a:rPr lang="de-DE" b="1" dirty="0" err="1">
                <a:ea typeface="+mj-lt"/>
                <a:cs typeface="+mj-lt"/>
              </a:rPr>
              <a:t>comunicazioni</a:t>
            </a:r>
            <a:r>
              <a:rPr lang="de-DE" b="1" dirty="0">
                <a:ea typeface="+mj-lt"/>
                <a:cs typeface="+mj-lt"/>
              </a:rPr>
              <a:t> </a:t>
            </a:r>
            <a:endParaRPr lang="de-DE" b="1" dirty="0">
              <a:ea typeface="Calibri Light"/>
              <a:cs typeface="Calibri Light"/>
            </a:endParaRPr>
          </a:p>
        </p:txBody>
      </p:sp>
      <p:sp>
        <p:nvSpPr>
          <p:cNvPr id="3" name="Segnaposto contenuto 2">
            <a:extLst>
              <a:ext uri="{FF2B5EF4-FFF2-40B4-BE49-F238E27FC236}">
                <a16:creationId xmlns:a16="http://schemas.microsoft.com/office/drawing/2014/main" id="{773D71B0-9DF0-8B66-08EF-EE6FC9F4B827}"/>
              </a:ext>
            </a:extLst>
          </p:cNvPr>
          <p:cNvSpPr>
            <a:spLocks noGrp="1"/>
          </p:cNvSpPr>
          <p:nvPr>
            <p:ph idx="1"/>
          </p:nvPr>
        </p:nvSpPr>
        <p:spPr>
          <a:xfrm>
            <a:off x="838200" y="2434201"/>
            <a:ext cx="3822189" cy="3742762"/>
          </a:xfrm>
        </p:spPr>
        <p:txBody>
          <a:bodyPr vert="horz" lIns="91440" tIns="45720" rIns="91440" bIns="45720" rtlCol="0">
            <a:normAutofit/>
          </a:bodyPr>
          <a:lstStyle/>
          <a:p>
            <a:pPr>
              <a:spcBef>
                <a:spcPct val="0"/>
              </a:spcBef>
              <a:spcAft>
                <a:spcPts val="600"/>
              </a:spcAft>
            </a:pPr>
            <a:endParaRPr lang="de-DE" sz="1900">
              <a:ea typeface="+mn-lt"/>
              <a:cs typeface="+mn-lt"/>
            </a:endParaRPr>
          </a:p>
          <a:p>
            <a:pPr>
              <a:spcBef>
                <a:spcPct val="0"/>
              </a:spcBef>
              <a:spcAft>
                <a:spcPts val="600"/>
              </a:spcAft>
            </a:pPr>
            <a:r>
              <a:rPr lang="de-DE" sz="1900">
                <a:ea typeface="+mn-lt"/>
                <a:cs typeface="+mn-lt"/>
              </a:rPr>
              <a:t>Nell'era digitale, il rischio di truffe online è costantemente in aumento, rendendo cruciale la capacità di riconoscere e prevenire queste minacce. Fortunatamente, l'intelligenza artificiale (IA) sta emergendo come un potente alleato nella lotta contro le frodi online. In questo articolo, esploreremo come l'IA può analizzare le comunicazioni per identificare le truffe.</a:t>
            </a:r>
          </a:p>
          <a:p>
            <a:pPr>
              <a:spcBef>
                <a:spcPct val="0"/>
              </a:spcBef>
              <a:spcAft>
                <a:spcPts val="600"/>
              </a:spcAft>
            </a:pPr>
            <a:endParaRPr lang="de-DE" sz="1900">
              <a:ea typeface="+mn-lt"/>
              <a:cs typeface="+mn-lt"/>
            </a:endParaRPr>
          </a:p>
        </p:txBody>
      </p:sp>
    </p:spTree>
    <p:extLst>
      <p:ext uri="{BB962C8B-B14F-4D97-AF65-F5344CB8AC3E}">
        <p14:creationId xmlns:p14="http://schemas.microsoft.com/office/powerpoint/2010/main" val="212450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511FB22-BC99-070E-3BCB-749DF788072F}"/>
              </a:ext>
            </a:extLst>
          </p:cNvPr>
          <p:cNvSpPr>
            <a:spLocks noGrp="1"/>
          </p:cNvSpPr>
          <p:nvPr>
            <p:ph type="title"/>
          </p:nvPr>
        </p:nvSpPr>
        <p:spPr>
          <a:xfrm>
            <a:off x="838201" y="365125"/>
            <a:ext cx="5251316" cy="1807305"/>
          </a:xfrm>
        </p:spPr>
        <p:txBody>
          <a:bodyPr>
            <a:normAutofit/>
          </a:bodyPr>
          <a:lstStyle/>
          <a:p>
            <a:r>
              <a:rPr lang="it-IT" b="1"/>
              <a:t>Analisi dei Pattern di Comunicazione</a:t>
            </a:r>
            <a:endParaRPr lang="it-IT"/>
          </a:p>
          <a:p>
            <a:endParaRPr lang="it-IT">
              <a:ea typeface="Calibri Light"/>
              <a:cs typeface="Calibri Light"/>
            </a:endParaRPr>
          </a:p>
        </p:txBody>
      </p:sp>
      <p:sp>
        <p:nvSpPr>
          <p:cNvPr id="3" name="Segnaposto contenuto 2">
            <a:extLst>
              <a:ext uri="{FF2B5EF4-FFF2-40B4-BE49-F238E27FC236}">
                <a16:creationId xmlns:a16="http://schemas.microsoft.com/office/drawing/2014/main" id="{387154F4-F027-F972-3EF8-4DFF3665D2FE}"/>
              </a:ext>
            </a:extLst>
          </p:cNvPr>
          <p:cNvSpPr>
            <a:spLocks noGrp="1"/>
          </p:cNvSpPr>
          <p:nvPr>
            <p:ph idx="1"/>
          </p:nvPr>
        </p:nvSpPr>
        <p:spPr>
          <a:xfrm>
            <a:off x="838200" y="2333297"/>
            <a:ext cx="4619621" cy="3843666"/>
          </a:xfrm>
        </p:spPr>
        <p:txBody>
          <a:bodyPr vert="horz" lIns="91440" tIns="45720" rIns="91440" bIns="45720" rtlCol="0">
            <a:normAutofit/>
          </a:bodyPr>
          <a:lstStyle/>
          <a:p>
            <a:pPr>
              <a:spcBef>
                <a:spcPct val="0"/>
              </a:spcBef>
              <a:spcAft>
                <a:spcPts val="600"/>
              </a:spcAft>
            </a:pPr>
            <a:r>
              <a:rPr lang="de-DE" sz="2000">
                <a:ea typeface="+mn-lt"/>
                <a:cs typeface="+mn-lt"/>
              </a:rPr>
              <a:t>Una delle principali modalità con cui l'IA identifica le truffe è attraverso l'analisi dei pattern di comunicazione. I sistemi di IA possono esaminare grandi volumi di dati e identificare schemi che sono comuni nelle truffe. Ad esempio, una frequenza insolitamente alta di richieste di informazioni personali o finanziarie può essere un segnale d'allarme.</a:t>
            </a:r>
            <a:endParaRPr lang="en-US" sz="2000">
              <a:ea typeface="+mn-lt"/>
              <a:cs typeface="+mn-lt"/>
            </a:endParaRPr>
          </a:p>
          <a:p>
            <a:pPr>
              <a:spcBef>
                <a:spcPct val="0"/>
              </a:spcBef>
              <a:spcAft>
                <a:spcPts val="600"/>
              </a:spcAft>
            </a:pPr>
            <a:endParaRPr lang="de-DE" sz="2000">
              <a:latin typeface="Arial"/>
              <a:cs typeface="Arial"/>
            </a:endParaRPr>
          </a:p>
        </p:txBody>
      </p:sp>
      <p:pic>
        <p:nvPicPr>
          <p:cNvPr id="4" name="Immagine 3" descr="Immagine che contiene testo, schermata, luce&#10;&#10;Descrizione generata automaticamente">
            <a:extLst>
              <a:ext uri="{FF2B5EF4-FFF2-40B4-BE49-F238E27FC236}">
                <a16:creationId xmlns:a16="http://schemas.microsoft.com/office/drawing/2014/main" id="{0788A2AE-97B6-312F-4F25-6DE2928FDC27}"/>
              </a:ext>
            </a:extLst>
          </p:cNvPr>
          <p:cNvPicPr>
            <a:picLocks noChangeAspect="1"/>
          </p:cNvPicPr>
          <p:nvPr/>
        </p:nvPicPr>
        <p:blipFill rotWithShape="1">
          <a:blip r:embed="rId2"/>
          <a:srcRect l="2807" r="1024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2037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7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D0838D1-9ED8-D6EF-0DB1-EEA6F1DC0E5F}"/>
              </a:ext>
            </a:extLst>
          </p:cNvPr>
          <p:cNvSpPr>
            <a:spLocks noGrp="1"/>
          </p:cNvSpPr>
          <p:nvPr>
            <p:ph type="title"/>
          </p:nvPr>
        </p:nvSpPr>
        <p:spPr>
          <a:xfrm>
            <a:off x="640080" y="325369"/>
            <a:ext cx="4368602" cy="1956841"/>
          </a:xfrm>
        </p:spPr>
        <p:txBody>
          <a:bodyPr anchor="b">
            <a:normAutofit/>
          </a:bodyPr>
          <a:lstStyle/>
          <a:p>
            <a:r>
              <a:rPr lang="de-DE" sz="3400" b="1" dirty="0" err="1">
                <a:ea typeface="+mj-lt"/>
                <a:cs typeface="+mj-lt"/>
              </a:rPr>
              <a:t>Apprendimento</a:t>
            </a:r>
            <a:r>
              <a:rPr lang="de-DE" sz="3400" b="1" dirty="0">
                <a:ea typeface="+mj-lt"/>
                <a:cs typeface="+mj-lt"/>
              </a:rPr>
              <a:t> </a:t>
            </a:r>
            <a:r>
              <a:rPr lang="de-DE" sz="3400" b="1" dirty="0" err="1">
                <a:ea typeface="+mj-lt"/>
                <a:cs typeface="+mj-lt"/>
              </a:rPr>
              <a:t>Automatico</a:t>
            </a:r>
            <a:r>
              <a:rPr lang="de-DE" sz="3400" b="1" dirty="0">
                <a:ea typeface="+mj-lt"/>
                <a:cs typeface="+mj-lt"/>
              </a:rPr>
              <a:t> e </a:t>
            </a:r>
            <a:r>
              <a:rPr lang="de-DE" sz="3400" b="1" dirty="0" err="1">
                <a:ea typeface="+mj-lt"/>
                <a:cs typeface="+mj-lt"/>
              </a:rPr>
              <a:t>Riconoscimento</a:t>
            </a:r>
            <a:r>
              <a:rPr lang="de-DE" sz="3400" b="1" dirty="0">
                <a:ea typeface="+mj-lt"/>
                <a:cs typeface="+mj-lt"/>
              </a:rPr>
              <a:t> </a:t>
            </a:r>
            <a:r>
              <a:rPr lang="de-DE" sz="3400" b="1" dirty="0" err="1">
                <a:ea typeface="+mj-lt"/>
                <a:cs typeface="+mj-lt"/>
              </a:rPr>
              <a:t>dei</a:t>
            </a:r>
            <a:r>
              <a:rPr lang="de-DE" sz="3400" b="1" dirty="0">
                <a:ea typeface="+mj-lt"/>
                <a:cs typeface="+mj-lt"/>
              </a:rPr>
              <a:t> </a:t>
            </a:r>
            <a:r>
              <a:rPr lang="de-DE" sz="3400" b="1" dirty="0" err="1">
                <a:ea typeface="+mj-lt"/>
                <a:cs typeface="+mj-lt"/>
              </a:rPr>
              <a:t>Modelli</a:t>
            </a:r>
            <a:endParaRPr lang="it-IT" sz="3400" dirty="0" err="1"/>
          </a:p>
        </p:txBody>
      </p:sp>
      <p:sp>
        <p:nvSpPr>
          <p:cNvPr id="8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54AD488-25FA-55EC-092A-1463D415BA13}"/>
              </a:ext>
            </a:extLst>
          </p:cNvPr>
          <p:cNvSpPr>
            <a:spLocks noGrp="1"/>
          </p:cNvSpPr>
          <p:nvPr>
            <p:ph idx="1"/>
          </p:nvPr>
        </p:nvSpPr>
        <p:spPr>
          <a:xfrm>
            <a:off x="640080" y="2872899"/>
            <a:ext cx="4243589" cy="3320668"/>
          </a:xfrm>
        </p:spPr>
        <p:txBody>
          <a:bodyPr vert="horz" lIns="91440" tIns="45720" rIns="91440" bIns="45720" rtlCol="0">
            <a:normAutofit/>
          </a:bodyPr>
          <a:lstStyle/>
          <a:p>
            <a:endParaRPr lang="de-DE" sz="1700" b="1">
              <a:latin typeface="Calibri"/>
              <a:ea typeface="Calibri"/>
              <a:cs typeface="Calibri"/>
            </a:endParaRPr>
          </a:p>
          <a:p>
            <a:r>
              <a:rPr lang="de-DE" sz="1700">
                <a:ea typeface="+mn-lt"/>
                <a:cs typeface="+mn-lt"/>
              </a:rPr>
              <a:t>L'apprendimento automatico, una sottocategoria dell'IA, permette ai sistemi di "imparare" dai dati. Questo significa che possono migliorare continuamente la loro capacità di riconoscere truffe man mano che vengono esposti a più esempi. I modelli di apprendimento automatico possono identificare truffe anche molto sofisticate, analizzando non solo il contenuto delle comunicazioni, ma anche il modo in cui vengono presentate.</a:t>
            </a:r>
          </a:p>
          <a:p>
            <a:pPr>
              <a:spcBef>
                <a:spcPct val="0"/>
              </a:spcBef>
              <a:spcAft>
                <a:spcPts val="600"/>
              </a:spcAft>
            </a:pPr>
            <a:endParaRPr lang="de-DE" sz="1700">
              <a:latin typeface="Arial"/>
              <a:cs typeface="Arial"/>
            </a:endParaRPr>
          </a:p>
          <a:p>
            <a:pPr>
              <a:spcBef>
                <a:spcPct val="0"/>
              </a:spcBef>
              <a:spcAft>
                <a:spcPts val="600"/>
              </a:spcAft>
            </a:pPr>
            <a:endParaRPr lang="de-DE" sz="1700">
              <a:latin typeface="Arial"/>
              <a:cs typeface="Arial"/>
            </a:endParaRPr>
          </a:p>
        </p:txBody>
      </p:sp>
      <p:pic>
        <p:nvPicPr>
          <p:cNvPr id="4" name="Immagine 3" descr="Immagine che contiene schermata, elettronica, interno&#10;&#10;Descrizione generata automaticamente">
            <a:extLst>
              <a:ext uri="{FF2B5EF4-FFF2-40B4-BE49-F238E27FC236}">
                <a16:creationId xmlns:a16="http://schemas.microsoft.com/office/drawing/2014/main" id="{C4F55F25-A91A-EB0D-2DAA-510F55C77784}"/>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0056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testo, elettronica, schermata, Dispositivo elettronico&#10;&#10;Descrizione generata automaticamente">
            <a:extLst>
              <a:ext uri="{FF2B5EF4-FFF2-40B4-BE49-F238E27FC236}">
                <a16:creationId xmlns:a16="http://schemas.microsoft.com/office/drawing/2014/main" id="{84E5FF34-9327-32EC-417A-5A53D9535473}"/>
              </a:ext>
            </a:extLst>
          </p:cNvPr>
          <p:cNvPicPr>
            <a:picLocks noChangeAspect="1"/>
          </p:cNvPicPr>
          <p:nvPr/>
        </p:nvPicPr>
        <p:blipFill rotWithShape="1">
          <a:blip r:embed="rId2">
            <a:alphaModFix/>
          </a:blip>
          <a:srcRect l="3381" r="3382"/>
          <a:stretch/>
        </p:blipFill>
        <p:spPr>
          <a:xfrm>
            <a:off x="5833976" y="10"/>
            <a:ext cx="6394152" cy="6857990"/>
          </a:xfrm>
          <a:prstGeom prst="rect">
            <a:avLst/>
          </a:prstGeom>
        </p:spPr>
      </p:pic>
      <p:grpSp>
        <p:nvGrpSpPr>
          <p:cNvPr id="22" name="Group 21">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23" name="Freeform: Shape 22">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EE0C086D-77A6-8215-A12A-99C775DC4BD1}"/>
              </a:ext>
            </a:extLst>
          </p:cNvPr>
          <p:cNvSpPr>
            <a:spLocks noGrp="1"/>
          </p:cNvSpPr>
          <p:nvPr>
            <p:ph type="title"/>
          </p:nvPr>
        </p:nvSpPr>
        <p:spPr>
          <a:xfrm>
            <a:off x="804672" y="798445"/>
            <a:ext cx="5127891" cy="1311664"/>
          </a:xfrm>
        </p:spPr>
        <p:txBody>
          <a:bodyPr anchor="b">
            <a:normAutofit/>
          </a:bodyPr>
          <a:lstStyle/>
          <a:p>
            <a:r>
              <a:rPr lang="de-DE" b="1" err="1">
                <a:ea typeface="+mj-lt"/>
                <a:cs typeface="+mj-lt"/>
              </a:rPr>
              <a:t>Analisi</a:t>
            </a:r>
            <a:r>
              <a:rPr lang="de-DE" b="1" dirty="0">
                <a:ea typeface="+mj-lt"/>
                <a:cs typeface="+mj-lt"/>
              </a:rPr>
              <a:t> del </a:t>
            </a:r>
            <a:r>
              <a:rPr lang="de-DE" b="1" err="1">
                <a:ea typeface="+mj-lt"/>
                <a:cs typeface="+mj-lt"/>
              </a:rPr>
              <a:t>Linguaggio</a:t>
            </a:r>
            <a:r>
              <a:rPr lang="de-DE" b="1" dirty="0">
                <a:ea typeface="+mj-lt"/>
                <a:cs typeface="+mj-lt"/>
              </a:rPr>
              <a:t> Naturale</a:t>
            </a:r>
            <a:endParaRPr lang="it-IT" sz="3400" dirty="0">
              <a:ea typeface="Calibri Light" panose="020F0302020204030204"/>
              <a:cs typeface="Calibri Light" panose="020F0302020204030204"/>
            </a:endParaRPr>
          </a:p>
        </p:txBody>
      </p:sp>
      <p:sp>
        <p:nvSpPr>
          <p:cNvPr id="3" name="Segnaposto contenuto 2">
            <a:extLst>
              <a:ext uri="{FF2B5EF4-FFF2-40B4-BE49-F238E27FC236}">
                <a16:creationId xmlns:a16="http://schemas.microsoft.com/office/drawing/2014/main" id="{35EA2C7A-F1A5-BE12-53BD-FBE7FF99115D}"/>
              </a:ext>
            </a:extLst>
          </p:cNvPr>
          <p:cNvSpPr>
            <a:spLocks noGrp="1"/>
          </p:cNvSpPr>
          <p:nvPr>
            <p:ph idx="1"/>
          </p:nvPr>
        </p:nvSpPr>
        <p:spPr>
          <a:xfrm>
            <a:off x="804672" y="2272143"/>
            <a:ext cx="4706803" cy="3788830"/>
          </a:xfrm>
        </p:spPr>
        <p:txBody>
          <a:bodyPr vert="horz" lIns="91440" tIns="45720" rIns="91440" bIns="45720" rtlCol="0" anchor="ctr">
            <a:normAutofit/>
          </a:bodyPr>
          <a:lstStyle/>
          <a:p>
            <a:endParaRPr lang="de-DE" sz="1800" b="1">
              <a:solidFill>
                <a:schemeClr val="tx2"/>
              </a:solidFill>
              <a:latin typeface="Calibri"/>
              <a:ea typeface="Calibri"/>
              <a:cs typeface="Calibri"/>
            </a:endParaRPr>
          </a:p>
          <a:p>
            <a:r>
              <a:rPr lang="de-DE" sz="1800">
                <a:solidFill>
                  <a:schemeClr val="tx2"/>
                </a:solidFill>
                <a:ea typeface="+mn-lt"/>
                <a:cs typeface="+mn-lt"/>
              </a:rPr>
              <a:t>L'analisi del linguaggio naturale (NLP) è un'altra tecnica fondamentale nell'arsenale dell'IA contro le truffe. Il NLP permette ai sistemi di comprendere e interpretare il linguaggio umano, sia scritto che parlato. Questo è particolarmente utile per identificare comunicazioni fraudolente che possono sembrare legittime a prima vista.</a:t>
            </a:r>
          </a:p>
          <a:p>
            <a:pPr>
              <a:spcBef>
                <a:spcPct val="0"/>
              </a:spcBef>
              <a:spcAft>
                <a:spcPts val="600"/>
              </a:spcAft>
            </a:pPr>
            <a:endParaRPr lang="de-DE" sz="1800">
              <a:solidFill>
                <a:schemeClr val="tx2"/>
              </a:solidFill>
              <a:latin typeface="Arial"/>
              <a:cs typeface="Arial"/>
            </a:endParaRPr>
          </a:p>
          <a:p>
            <a:pPr>
              <a:spcBef>
                <a:spcPct val="0"/>
              </a:spcBef>
              <a:spcAft>
                <a:spcPts val="600"/>
              </a:spcAft>
            </a:pPr>
            <a:br>
              <a:rPr lang="en-US" sz="1800">
                <a:solidFill>
                  <a:schemeClr val="tx2"/>
                </a:solidFill>
                <a:latin typeface="Arial"/>
                <a:cs typeface="Arial"/>
              </a:rPr>
            </a:br>
            <a:endParaRPr lang="en-US" sz="1800">
              <a:solidFill>
                <a:schemeClr val="tx2"/>
              </a:solidFill>
              <a:latin typeface="Arial"/>
              <a:cs typeface="Arial"/>
            </a:endParaRPr>
          </a:p>
        </p:txBody>
      </p:sp>
    </p:spTree>
    <p:extLst>
      <p:ext uri="{BB962C8B-B14F-4D97-AF65-F5344CB8AC3E}">
        <p14:creationId xmlns:p14="http://schemas.microsoft.com/office/powerpoint/2010/main" val="260491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schermata, persona&#10;&#10;Descrizione generata automaticamente">
            <a:extLst>
              <a:ext uri="{FF2B5EF4-FFF2-40B4-BE49-F238E27FC236}">
                <a16:creationId xmlns:a16="http://schemas.microsoft.com/office/drawing/2014/main" id="{4E0C4E51-C217-8F44-EDB5-495DD1B6A1D8}"/>
              </a:ext>
            </a:extLst>
          </p:cNvPr>
          <p:cNvPicPr>
            <a:picLocks noChangeAspect="1"/>
          </p:cNvPicPr>
          <p:nvPr/>
        </p:nvPicPr>
        <p:blipFill rotWithShape="1">
          <a:blip r:embed="rId2"/>
          <a:srcRect t="5639" b="23438"/>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ED6178F-8B78-6FCC-EA36-2D4BD6CD9ADA}"/>
              </a:ext>
            </a:extLst>
          </p:cNvPr>
          <p:cNvSpPr>
            <a:spLocks noGrp="1"/>
          </p:cNvSpPr>
          <p:nvPr>
            <p:ph type="title"/>
          </p:nvPr>
        </p:nvSpPr>
        <p:spPr>
          <a:xfrm>
            <a:off x="838200" y="365125"/>
            <a:ext cx="3822189" cy="1899912"/>
          </a:xfrm>
        </p:spPr>
        <p:txBody>
          <a:bodyPr>
            <a:normAutofit/>
          </a:bodyPr>
          <a:lstStyle/>
          <a:p>
            <a:r>
              <a:rPr lang="de-DE" sz="3400" b="1">
                <a:ea typeface="+mj-lt"/>
                <a:cs typeface="+mj-lt"/>
              </a:rPr>
              <a:t>Riconoscimento delle Emozioni e Manipolazione Psicologica</a:t>
            </a:r>
            <a:endParaRPr lang="it-IT" sz="3400"/>
          </a:p>
        </p:txBody>
      </p:sp>
      <p:sp>
        <p:nvSpPr>
          <p:cNvPr id="3" name="Segnaposto contenuto 2">
            <a:extLst>
              <a:ext uri="{FF2B5EF4-FFF2-40B4-BE49-F238E27FC236}">
                <a16:creationId xmlns:a16="http://schemas.microsoft.com/office/drawing/2014/main" id="{88DE8321-7EE7-12F6-3889-94B6E9FADC3A}"/>
              </a:ext>
            </a:extLst>
          </p:cNvPr>
          <p:cNvSpPr>
            <a:spLocks noGrp="1"/>
          </p:cNvSpPr>
          <p:nvPr>
            <p:ph idx="1"/>
          </p:nvPr>
        </p:nvSpPr>
        <p:spPr>
          <a:xfrm>
            <a:off x="838200" y="2434201"/>
            <a:ext cx="3822189" cy="3742762"/>
          </a:xfrm>
        </p:spPr>
        <p:txBody>
          <a:bodyPr vert="horz" lIns="91440" tIns="45720" rIns="91440" bIns="45720" rtlCol="0">
            <a:normAutofit/>
          </a:bodyPr>
          <a:lstStyle/>
          <a:p>
            <a:endParaRPr lang="de-DE" sz="2000" b="1">
              <a:latin typeface="Calibri"/>
              <a:ea typeface="Calibri"/>
              <a:cs typeface="Calibri"/>
            </a:endParaRPr>
          </a:p>
          <a:p>
            <a:r>
              <a:rPr lang="de-DE" sz="2000">
                <a:ea typeface="+mn-lt"/>
                <a:cs typeface="+mn-lt"/>
              </a:rPr>
              <a:t>Alcuni sistemi di IA sono ora capaci di riconoscere schemi di manipolazione emotiva, spesso usati nelle truffe. Ad esempio, i messaggi che cercano di suscitare un senso di urgenza o paura possono essere segnalati per ulteriori indagini.</a:t>
            </a:r>
            <a:endParaRPr lang="en-US" sz="2000">
              <a:ea typeface="+mn-lt"/>
              <a:cs typeface="+mn-lt"/>
            </a:endParaRPr>
          </a:p>
          <a:p>
            <a:pPr>
              <a:spcBef>
                <a:spcPct val="0"/>
              </a:spcBef>
              <a:spcAft>
                <a:spcPts val="600"/>
              </a:spcAft>
            </a:pPr>
            <a:endParaRPr lang="de-DE" sz="2000">
              <a:latin typeface="Arial"/>
              <a:cs typeface="Arial"/>
            </a:endParaRPr>
          </a:p>
        </p:txBody>
      </p:sp>
    </p:spTree>
    <p:extLst>
      <p:ext uri="{BB962C8B-B14F-4D97-AF65-F5344CB8AC3E}">
        <p14:creationId xmlns:p14="http://schemas.microsoft.com/office/powerpoint/2010/main" val="309867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19FCA-0E11-9704-26C8-4A6DA3EBD551}"/>
              </a:ext>
            </a:extLst>
          </p:cNvPr>
          <p:cNvSpPr>
            <a:spLocks noGrp="1"/>
          </p:cNvSpPr>
          <p:nvPr>
            <p:ph type="title"/>
          </p:nvPr>
        </p:nvSpPr>
        <p:spPr>
          <a:xfrm>
            <a:off x="762000" y="1138036"/>
            <a:ext cx="4085665" cy="1402470"/>
          </a:xfrm>
        </p:spPr>
        <p:txBody>
          <a:bodyPr anchor="t">
            <a:normAutofit/>
          </a:bodyPr>
          <a:lstStyle/>
          <a:p>
            <a:r>
              <a:rPr lang="de-DE" sz="3400" b="1" err="1">
                <a:ea typeface="+mj-lt"/>
                <a:cs typeface="+mj-lt"/>
              </a:rPr>
              <a:t>Integrazione</a:t>
            </a:r>
            <a:r>
              <a:rPr lang="de-DE" sz="3400" b="1" dirty="0">
                <a:ea typeface="+mj-lt"/>
                <a:cs typeface="+mj-lt"/>
              </a:rPr>
              <a:t> </a:t>
            </a:r>
            <a:r>
              <a:rPr lang="de-DE" sz="3400" b="1" err="1">
                <a:ea typeface="+mj-lt"/>
                <a:cs typeface="+mj-lt"/>
              </a:rPr>
              <a:t>con</a:t>
            </a:r>
            <a:r>
              <a:rPr lang="de-DE" sz="3400" b="1" dirty="0">
                <a:ea typeface="+mj-lt"/>
                <a:cs typeface="+mj-lt"/>
              </a:rPr>
              <a:t> </a:t>
            </a:r>
            <a:r>
              <a:rPr lang="de-DE" sz="3400" b="1" err="1">
                <a:ea typeface="+mj-lt"/>
                <a:cs typeface="+mj-lt"/>
              </a:rPr>
              <a:t>Altri</a:t>
            </a:r>
            <a:r>
              <a:rPr lang="de-DE" sz="3400" b="1" dirty="0">
                <a:ea typeface="+mj-lt"/>
                <a:cs typeface="+mj-lt"/>
              </a:rPr>
              <a:t> </a:t>
            </a:r>
            <a:r>
              <a:rPr lang="de-DE" sz="3400" b="1" err="1">
                <a:ea typeface="+mj-lt"/>
                <a:cs typeface="+mj-lt"/>
              </a:rPr>
              <a:t>Sistemi</a:t>
            </a:r>
            <a:r>
              <a:rPr lang="de-DE" sz="3400" b="1" dirty="0">
                <a:ea typeface="+mj-lt"/>
                <a:cs typeface="+mj-lt"/>
              </a:rPr>
              <a:t> di </a:t>
            </a:r>
            <a:r>
              <a:rPr lang="de-DE" sz="3400" b="1" err="1">
                <a:ea typeface="+mj-lt"/>
                <a:cs typeface="+mj-lt"/>
              </a:rPr>
              <a:t>Sicurezza</a:t>
            </a:r>
            <a:endParaRPr lang="it-IT" sz="3600" err="1">
              <a:ea typeface="Calibri Light" panose="020F0302020204030204"/>
              <a:cs typeface="Calibri Light" panose="020F0302020204030204"/>
            </a:endParaRPr>
          </a:p>
        </p:txBody>
      </p:sp>
      <p:cxnSp>
        <p:nvCxnSpPr>
          <p:cNvPr id="19" name="Straight Connector 1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3844F25A-FA5B-0D0A-72D7-A999F4E02FD9}"/>
              </a:ext>
            </a:extLst>
          </p:cNvPr>
          <p:cNvSpPr>
            <a:spLocks noGrp="1"/>
          </p:cNvSpPr>
          <p:nvPr>
            <p:ph idx="1"/>
          </p:nvPr>
        </p:nvSpPr>
        <p:spPr>
          <a:xfrm>
            <a:off x="762000" y="2551176"/>
            <a:ext cx="4085665" cy="3591207"/>
          </a:xfrm>
        </p:spPr>
        <p:txBody>
          <a:bodyPr vert="horz" lIns="91440" tIns="45720" rIns="91440" bIns="45720" rtlCol="0">
            <a:normAutofit/>
          </a:bodyPr>
          <a:lstStyle/>
          <a:p>
            <a:endParaRPr lang="de-DE" sz="1900" b="1">
              <a:latin typeface="Calibri"/>
              <a:ea typeface="Calibri"/>
              <a:cs typeface="Calibri"/>
            </a:endParaRPr>
          </a:p>
          <a:p>
            <a:r>
              <a:rPr lang="de-DE" sz="1900">
                <a:ea typeface="+mn-lt"/>
                <a:cs typeface="+mn-lt"/>
              </a:rPr>
              <a:t>L'efficacia dell'IA nel riconoscimento delle truffe aumenta notevolmente quando viene integrata con altri sistemi di sicurezza, come quelli per il monitoraggio delle transazioni finanziarie. Combinando varie fonti di dati, l'IA può fornire un quadro più completo e preciso delle potenziali minacce.</a:t>
            </a:r>
          </a:p>
          <a:p>
            <a:pPr>
              <a:spcBef>
                <a:spcPct val="0"/>
              </a:spcBef>
            </a:pPr>
            <a:br>
              <a:rPr lang="en-US" sz="1900"/>
            </a:br>
            <a:endParaRPr lang="en-US" sz="1900"/>
          </a:p>
          <a:p>
            <a:endParaRPr lang="it-IT" sz="1900">
              <a:ea typeface="Calibri"/>
              <a:cs typeface="Calibri"/>
            </a:endParaRPr>
          </a:p>
        </p:txBody>
      </p:sp>
      <p:pic>
        <p:nvPicPr>
          <p:cNvPr id="4" name="Immagine 3" descr="Immagine che contiene elettronica, macchina, schermata, interno&#10;&#10;Descrizione generata automaticamente">
            <a:extLst>
              <a:ext uri="{FF2B5EF4-FFF2-40B4-BE49-F238E27FC236}">
                <a16:creationId xmlns:a16="http://schemas.microsoft.com/office/drawing/2014/main" id="{DEB3CDA8-F670-293B-98A8-4AAB462253B3}"/>
              </a:ext>
            </a:extLst>
          </p:cNvPr>
          <p:cNvPicPr>
            <a:picLocks noChangeAspect="1"/>
          </p:cNvPicPr>
          <p:nvPr/>
        </p:nvPicPr>
        <p:blipFill rotWithShape="1">
          <a:blip r:embed="rId2"/>
          <a:srcRect r="4622"/>
          <a:stretch/>
        </p:blipFill>
        <p:spPr>
          <a:xfrm>
            <a:off x="5650992" y="10"/>
            <a:ext cx="6541008" cy="6857990"/>
          </a:xfrm>
          <a:prstGeom prst="rect">
            <a:avLst/>
          </a:prstGeom>
        </p:spPr>
      </p:pic>
    </p:spTree>
    <p:extLst>
      <p:ext uri="{BB962C8B-B14F-4D97-AF65-F5344CB8AC3E}">
        <p14:creationId xmlns:p14="http://schemas.microsoft.com/office/powerpoint/2010/main" val="410617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3B8EA-EA9C-249A-49FA-F6873E777EF8}"/>
              </a:ext>
            </a:extLst>
          </p:cNvPr>
          <p:cNvSpPr>
            <a:spLocks noGrp="1"/>
          </p:cNvSpPr>
          <p:nvPr>
            <p:ph type="title"/>
          </p:nvPr>
        </p:nvSpPr>
        <p:spPr>
          <a:xfrm>
            <a:off x="753389" y="1138265"/>
            <a:ext cx="5481464" cy="1406587"/>
          </a:xfrm>
        </p:spPr>
        <p:txBody>
          <a:bodyPr anchor="t">
            <a:noAutofit/>
          </a:bodyPr>
          <a:lstStyle/>
          <a:p>
            <a:r>
              <a:rPr lang="it-IT" b="1" dirty="0">
                <a:ea typeface="+mj-lt"/>
                <a:cs typeface="+mj-lt"/>
              </a:rPr>
              <a:t>Sfide e Considerazioni Etiche</a:t>
            </a:r>
            <a:endParaRPr lang="it-IT" sz="3200">
              <a:ea typeface="Calibri Light" panose="020F0302020204030204"/>
              <a:cs typeface="Calibri Light" panose="020F0302020204030204"/>
            </a:endParaRPr>
          </a:p>
        </p:txBody>
      </p:sp>
      <p:cxnSp>
        <p:nvCxnSpPr>
          <p:cNvPr id="21" name="Straight Connector 1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6DC5A688-0836-1B26-87E0-A05BA81C18EF}"/>
              </a:ext>
            </a:extLst>
          </p:cNvPr>
          <p:cNvSpPr>
            <a:spLocks noGrp="1"/>
          </p:cNvSpPr>
          <p:nvPr>
            <p:ph idx="1"/>
          </p:nvPr>
        </p:nvSpPr>
        <p:spPr>
          <a:xfrm>
            <a:off x="753389" y="2551176"/>
            <a:ext cx="4843762" cy="3602935"/>
          </a:xfrm>
        </p:spPr>
        <p:txBody>
          <a:bodyPr vert="horz" lIns="91440" tIns="45720" rIns="91440" bIns="45720" rtlCol="0">
            <a:normAutofit/>
          </a:bodyPr>
          <a:lstStyle/>
          <a:p>
            <a:endParaRPr lang="it-IT" sz="2000" b="1">
              <a:ea typeface="Calibri"/>
              <a:cs typeface="Calibri"/>
            </a:endParaRPr>
          </a:p>
          <a:p>
            <a:r>
              <a:rPr lang="it-IT" sz="2000">
                <a:ea typeface="+mn-lt"/>
                <a:cs typeface="+mn-lt"/>
              </a:rPr>
              <a:t>Nonostante i progressi, l'uso dell'IA nella rilevazione delle truffe presenta anche delle sfide. Ad esempio, la necessità di bilanciare l'efficacia nella rilevazione delle truffe con il rispetto della privacy degli utenti. Inoltre, vi è il rischio che i sistemi di IA possano generare falsi positivi, segnalando erroneamente le comunicazioni legittime come fraudolente.</a:t>
            </a:r>
            <a:endParaRPr lang="it-IT" sz="2000"/>
          </a:p>
          <a:p>
            <a:pPr>
              <a:spcBef>
                <a:spcPct val="0"/>
              </a:spcBef>
              <a:spcAft>
                <a:spcPts val="600"/>
              </a:spcAft>
            </a:pPr>
            <a:endParaRPr lang="it-IT" sz="2000" b="1">
              <a:latin typeface="Calibri"/>
              <a:ea typeface="Calibri"/>
              <a:cs typeface="Calibri"/>
            </a:endParaRPr>
          </a:p>
          <a:p>
            <a:pPr>
              <a:spcBef>
                <a:spcPct val="0"/>
              </a:spcBef>
              <a:spcAft>
                <a:spcPts val="600"/>
              </a:spcAft>
            </a:pPr>
            <a:endParaRPr lang="en-US" sz="2000">
              <a:latin typeface="Arial"/>
              <a:cs typeface="Arial"/>
            </a:endParaRPr>
          </a:p>
        </p:txBody>
      </p:sp>
      <p:pic>
        <p:nvPicPr>
          <p:cNvPr id="7" name="Immagine 6" descr="Immagine che contiene testo, schermata, Elementi grafici, arte&#10;&#10;Descrizione generata automaticamente">
            <a:extLst>
              <a:ext uri="{FF2B5EF4-FFF2-40B4-BE49-F238E27FC236}">
                <a16:creationId xmlns:a16="http://schemas.microsoft.com/office/drawing/2014/main" id="{DD788EED-D361-55AC-3116-146EB4101A42}"/>
              </a:ext>
            </a:extLst>
          </p:cNvPr>
          <p:cNvPicPr>
            <a:picLocks noChangeAspect="1"/>
          </p:cNvPicPr>
          <p:nvPr/>
        </p:nvPicPr>
        <p:blipFill rotWithShape="1">
          <a:blip r:embed="rId2"/>
          <a:srcRect r="-1" b="-1"/>
          <a:stretch/>
        </p:blipFill>
        <p:spPr>
          <a:xfrm>
            <a:off x="6524941" y="1023779"/>
            <a:ext cx="481044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396271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cielo, luce&#10;&#10;Descrizione generata automaticamente">
            <a:extLst>
              <a:ext uri="{FF2B5EF4-FFF2-40B4-BE49-F238E27FC236}">
                <a16:creationId xmlns:a16="http://schemas.microsoft.com/office/drawing/2014/main" id="{D70B719B-6FE9-CCB4-E446-90D94A7821F3}"/>
              </a:ext>
            </a:extLst>
          </p:cNvPr>
          <p:cNvPicPr>
            <a:picLocks noChangeAspect="1"/>
          </p:cNvPicPr>
          <p:nvPr/>
        </p:nvPicPr>
        <p:blipFill rotWithShape="1">
          <a:blip r:embed="rId2"/>
          <a:srcRect t="19561" b="9338"/>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2830523-CBC8-466E-DEB1-5228F0B576DD}"/>
              </a:ext>
            </a:extLst>
          </p:cNvPr>
          <p:cNvSpPr>
            <a:spLocks noGrp="1"/>
          </p:cNvSpPr>
          <p:nvPr>
            <p:ph type="title"/>
          </p:nvPr>
        </p:nvSpPr>
        <p:spPr>
          <a:xfrm>
            <a:off x="838200" y="365125"/>
            <a:ext cx="3822189" cy="1899912"/>
          </a:xfrm>
        </p:spPr>
        <p:txBody>
          <a:bodyPr>
            <a:normAutofit/>
          </a:bodyPr>
          <a:lstStyle/>
          <a:p>
            <a:r>
              <a:rPr lang="de-DE" sz="4000" b="1">
                <a:ea typeface="+mj-lt"/>
                <a:cs typeface="+mj-lt"/>
              </a:rPr>
              <a:t>Conclusione</a:t>
            </a:r>
            <a:endParaRPr lang="it-IT" sz="4000"/>
          </a:p>
        </p:txBody>
      </p:sp>
      <p:sp>
        <p:nvSpPr>
          <p:cNvPr id="3" name="Segnaposto contenuto 2">
            <a:extLst>
              <a:ext uri="{FF2B5EF4-FFF2-40B4-BE49-F238E27FC236}">
                <a16:creationId xmlns:a16="http://schemas.microsoft.com/office/drawing/2014/main" id="{6C4B69B0-7EC8-8312-E0AB-0F16D799BF69}"/>
              </a:ext>
            </a:extLst>
          </p:cNvPr>
          <p:cNvSpPr>
            <a:spLocks noGrp="1"/>
          </p:cNvSpPr>
          <p:nvPr>
            <p:ph idx="1"/>
          </p:nvPr>
        </p:nvSpPr>
        <p:spPr>
          <a:xfrm>
            <a:off x="838200" y="2434201"/>
            <a:ext cx="3822189" cy="3742762"/>
          </a:xfrm>
        </p:spPr>
        <p:txBody>
          <a:bodyPr vert="horz" lIns="91440" tIns="45720" rIns="91440" bIns="45720" rtlCol="0">
            <a:normAutofit/>
          </a:bodyPr>
          <a:lstStyle/>
          <a:p>
            <a:endParaRPr lang="de-DE" sz="1700" b="1">
              <a:latin typeface="Calibri"/>
              <a:ea typeface="Calibri"/>
              <a:cs typeface="Calibri"/>
            </a:endParaRPr>
          </a:p>
          <a:p>
            <a:r>
              <a:rPr lang="de-DE" sz="1700">
                <a:ea typeface="+mn-lt"/>
                <a:cs typeface="+mn-lt"/>
              </a:rPr>
              <a:t>L'intelligenza artificiale sta rivoluzionando il modo in cui le truffe vengono identificate e prevenute. Con la sua capacità di analizzare vasti volumi di dati e riconoscere schemi complessi, l'IA è un prezioso strumento nella lotta contro la criminalità online. Tuttavia, è fondamentale continuare a sviluppare queste tecnologie in modo responsabile, garantendo la sicurezza e la privacy degli utenti.</a:t>
            </a:r>
          </a:p>
          <a:p>
            <a:pPr>
              <a:spcBef>
                <a:spcPct val="0"/>
              </a:spcBef>
            </a:pPr>
            <a:endParaRPr lang="de-DE" sz="1700">
              <a:latin typeface="Arial"/>
              <a:ea typeface="Calibri"/>
              <a:cs typeface="Arial"/>
            </a:endParaRPr>
          </a:p>
          <a:p>
            <a:endParaRPr lang="it-IT" sz="1700">
              <a:latin typeface="Arial"/>
              <a:cs typeface="Arial"/>
            </a:endParaRPr>
          </a:p>
          <a:p>
            <a:endParaRPr lang="it-IT" sz="1700">
              <a:latin typeface="Arial"/>
              <a:cs typeface="Arial"/>
            </a:endParaRPr>
          </a:p>
          <a:p>
            <a:endParaRPr lang="it-IT" sz="1700">
              <a:ea typeface="Calibri"/>
              <a:cs typeface="Calibri"/>
            </a:endParaRPr>
          </a:p>
        </p:txBody>
      </p:sp>
    </p:spTree>
    <p:extLst>
      <p:ext uri="{BB962C8B-B14F-4D97-AF65-F5344CB8AC3E}">
        <p14:creationId xmlns:p14="http://schemas.microsoft.com/office/powerpoint/2010/main" val="16547853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9</Slides>
  <Notes>0</Notes>
  <HiddenSlides>0</HiddenSlides>
  <MMClips>0</MMClips>
  <ScaleCrop>false</ScaleCrop>
  <HeadingPairs>
    <vt:vector size="4" baseType="variant">
      <vt:variant>
        <vt:lpstr>Tema</vt:lpstr>
      </vt:variant>
      <vt:variant>
        <vt:i4>1</vt:i4>
      </vt:variant>
      <vt:variant>
        <vt:lpstr>Titoli diapositive</vt:lpstr>
      </vt:variant>
      <vt:variant>
        <vt:i4>9</vt:i4>
      </vt:variant>
    </vt:vector>
  </HeadingPairs>
  <TitlesOfParts>
    <vt:vector size="10" baseType="lpstr">
      <vt:lpstr>Office Theme</vt:lpstr>
      <vt:lpstr>  Titolo: "Uso dell'Intelligenza Artificiale come difesa Anti-Frode per gli Anziani". </vt:lpstr>
      <vt:lpstr>Riconoscimento delle Truffe: l'IA e l'analisi comunicazioni </vt:lpstr>
      <vt:lpstr>Analisi dei Pattern di Comunicazione </vt:lpstr>
      <vt:lpstr>Apprendimento Automatico e Riconoscimento dei Modelli</vt:lpstr>
      <vt:lpstr>Analisi del Linguaggio Naturale</vt:lpstr>
      <vt:lpstr>Riconoscimento delle Emozioni e Manipolazione Psicologica</vt:lpstr>
      <vt:lpstr>Integrazione con Altri Sistemi di Sicurezza</vt:lpstr>
      <vt:lpstr>Sfide e Considerazioni Etiche</vt:lpstr>
      <vt:lpstr>Conclusione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Attualmente, non ho la capacità di creare o modificare file, inclusi i file PowerPoint. Tuttavia, puoi facilmente utilizzare i punti che hai fornito per creare le slide su un programma come Microsoft PowerPoint o Google Slides. Ecco come puoi organizzarle: Titolo: "Uso dell'Intelligenza Artificiale come Anti-Frode per gli Anziani". Introduzione: Una breve descrizione sull'importanza di proteggere gli anziani dalle frodi. Riconoscimento delle Truffe: Spiegazione di come l'IA può analizzare le comunicazioni per identificare le truffe. Educazione e Avvertimenti: Discussione sull'uso dell'IA per insegnare agli anziani a riconoscere le truffe. Monitoraggio delle Transazioni: Descrizione del ruolo dell'IA nel monitoraggio delle attività bancarie per prevenire le frodi finanziarie. Assistenza Virtuale: Come gli assistenti virtuali guidati dall'IA possono supportare gli anziani. Personalizzazione: Adattamento dell'IA alle esigenze individuali degli anziani. Facilità d'Uso: L'importanza di avere interfacce semplici per gli anziani. Conclusioni: Un riassunto dei benefici dell'IA nella prevenzione delle frodi agli anziani. Contatti e Risorse Aggiuntive: Informazioni su dove trovare ulteriore aiuto o risorse.  </dc:title>
  <dc:creator/>
  <cp:lastModifiedBy/>
  <cp:revision>189</cp:revision>
  <dcterms:created xsi:type="dcterms:W3CDTF">2012-07-30T23:18:30Z</dcterms:created>
  <dcterms:modified xsi:type="dcterms:W3CDTF">2023-12-15T06:32:06Z</dcterms:modified>
</cp:coreProperties>
</file>